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27"/>
  </p:notesMasterIdLst>
  <p:handoutMasterIdLst>
    <p:handoutMasterId r:id="rId28"/>
  </p:handoutMasterIdLst>
  <p:sldIdLst>
    <p:sldId id="669" r:id="rId6"/>
    <p:sldId id="547" r:id="rId7"/>
    <p:sldId id="678" r:id="rId8"/>
    <p:sldId id="564" r:id="rId9"/>
    <p:sldId id="567" r:id="rId10"/>
    <p:sldId id="460" r:id="rId11"/>
    <p:sldId id="692" r:id="rId12"/>
    <p:sldId id="549" r:id="rId13"/>
    <p:sldId id="516" r:id="rId14"/>
    <p:sldId id="518" r:id="rId15"/>
    <p:sldId id="523" r:id="rId16"/>
    <p:sldId id="682" r:id="rId17"/>
    <p:sldId id="595" r:id="rId18"/>
    <p:sldId id="582" r:id="rId19"/>
    <p:sldId id="679" r:id="rId20"/>
    <p:sldId id="522" r:id="rId21"/>
    <p:sldId id="528" r:id="rId22"/>
    <p:sldId id="531" r:id="rId23"/>
    <p:sldId id="680" r:id="rId24"/>
    <p:sldId id="681" r:id="rId25"/>
    <p:sldId id="598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647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3949" userDrawn="1">
          <p15:clr>
            <a:srgbClr val="A4A3A4"/>
          </p15:clr>
        </p15:guide>
        <p15:guide id="20" pos="344" userDrawn="1">
          <p15:clr>
            <a:srgbClr val="A4A3A4"/>
          </p15:clr>
        </p15:guide>
        <p15:guide id="21" pos="72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BDD5"/>
    <a:srgbClr val="4F5683"/>
    <a:srgbClr val="E7E7E8"/>
    <a:srgbClr val="4D4D4D"/>
    <a:srgbClr val="88DAE7"/>
    <a:srgbClr val="242C65"/>
    <a:srgbClr val="CDD0D1"/>
    <a:srgbClr val="C9CCD7"/>
    <a:srgbClr val="D7F3F7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68" autoAdjust="0"/>
    <p:restoredTop sz="81565" autoAdjust="0"/>
  </p:normalViewPr>
  <p:slideViewPr>
    <p:cSldViewPr snapToGrid="0">
      <p:cViewPr varScale="1">
        <p:scale>
          <a:sx n="103" d="100"/>
          <a:sy n="103" d="100"/>
        </p:scale>
        <p:origin x="1928" y="176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647"/>
        <p:guide orient="horz" pos="1167"/>
        <p:guide pos="3949"/>
        <p:guide pos="344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10/3/21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10/3/21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26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6372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6853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260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7086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8307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1345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(Clean, Aggregate)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6023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3912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9545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533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many years the main problem was the first one. So we had to select the data carefully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8487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5472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34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630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257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036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7920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067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743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714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926332"/>
            <a:ext cx="1038225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767821" y="3477648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767821" y="1630376"/>
            <a:ext cx="54864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767821" y="5324921"/>
            <a:ext cx="54864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490133" y="14224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4114800" y="12065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490133" y="32385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4114800" y="30226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490133" y="5080000"/>
            <a:ext cx="23876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4114800" y="4864100"/>
            <a:ext cx="7552267" cy="1333500"/>
          </a:xfrm>
          <a:prstGeom prst="rect">
            <a:avLst/>
          </a:prstGeom>
        </p:spPr>
        <p:txBody>
          <a:bodyPr vert="horz" anchor="ctr" anchorCtr="0"/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6" marR="0" lvl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2"/>
            <a:ext cx="8610608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12192000" y="943718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370488" y="1761513"/>
            <a:ext cx="524256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5" y="1761513"/>
            <a:ext cx="524256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533340" y="256310"/>
            <a:ext cx="1514057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33398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1792" y="0"/>
            <a:ext cx="354020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041131" y="939062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8910695" y="1422400"/>
            <a:ext cx="3048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ipsum dolor sit amet, minum consec tetur adipiscing elit.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Mauris sit amet enim eget odio lorem venenatis egestas. Donec vitae molestie enim. </a:t>
            </a:r>
          </a:p>
          <a:p>
            <a:pPr marL="173736" indent="-173736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Aenean id mauris adipiscing accumsan, iaculis urna sit amet, facilisis velit.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95633" y="757317"/>
            <a:ext cx="304499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363032" y="269597"/>
            <a:ext cx="7612569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910696" y="200558"/>
            <a:ext cx="1514057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12192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1041805" y="3328611"/>
            <a:ext cx="8650817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63208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632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155506" y="3276171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63207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835375" y="3197413"/>
            <a:ext cx="10099325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2189686" y="0"/>
            <a:ext cx="16571371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08"/>
          <a:ext cx="12192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433" y="5455612"/>
            <a:ext cx="85344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42434" y="4466210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3048469" y="504826"/>
            <a:ext cx="188212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764117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683717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75488" y="1435607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06314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9964" y="1439863"/>
            <a:ext cx="11241024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112410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84" indent="-210312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36" indent="-173736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705600" y="910939"/>
            <a:ext cx="54864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439862"/>
            <a:ext cx="57912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6" marR="0" indent="-173736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6" marR="0" indent="-173736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57531" y="1345462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4064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8128000" y="923637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12192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990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256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62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942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208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038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304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0086527" y="2612360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9352492" y="2954876"/>
            <a:ext cx="2631016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900" indent="0">
              <a:buNone/>
              <a:defRPr sz="800"/>
            </a:lvl2pPr>
            <a:lvl3pPr marL="685800" indent="0">
              <a:buNone/>
              <a:defRPr sz="8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3810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6858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9906000" y="1200727"/>
            <a:ext cx="1524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3505200"/>
            <a:ext cx="24384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12192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1214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4262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10358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7310279" y="1214873"/>
            <a:ext cx="619443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3048000" y="932691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6096000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9144000" y="932690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304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352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400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9448800" y="2601468"/>
            <a:ext cx="2438400" cy="3200400"/>
          </a:xfrm>
          <a:prstGeom prst="rect">
            <a:avLst/>
          </a:prstGeom>
        </p:spPr>
        <p:txBody>
          <a:bodyPr vert="horz"/>
          <a:lstStyle>
            <a:lvl1pPr marL="128016" marR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6" marR="0" lvl="0" indent="-128016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04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3352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6400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48800" y="1801368"/>
            <a:ext cx="24384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12192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8153" y="6560478"/>
            <a:ext cx="1991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221117" y="6564320"/>
            <a:ext cx="30886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DIFFERENT SHAPES OF</a:t>
            </a:r>
            <a:r>
              <a:rPr lang="hu-HU" sz="800" b="0" i="0" kern="0" spc="20" baseline="0" dirty="0">
                <a:solidFill>
                  <a:schemeClr val="accent1"/>
                </a:solidFill>
                <a:latin typeface="Trebuchet MS"/>
                <a:cs typeface="Trebuchet MS"/>
              </a:rPr>
              <a:t> DATA</a:t>
            </a:r>
            <a:endParaRPr lang="en-US" sz="800" b="0" i="0" kern="0" spc="20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311399" y="6589746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  <p:sldLayoutId id="2147483742" r:id="rId4"/>
    <p:sldLayoutId id="2147483743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tdan.com/data-warehouse-design-inmon-versus-kimball/2030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3097336" y="5648108"/>
            <a:ext cx="6400800" cy="381000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SEPTEMBER 2021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89570" y="5658559"/>
            <a:ext cx="2113143" cy="360099"/>
          </a:xfrm>
          <a:solidFill>
            <a:srgbClr val="00B050"/>
          </a:solidFill>
        </p:spPr>
        <p:txBody>
          <a:bodyPr/>
          <a:lstStyle/>
          <a:p>
            <a:r>
              <a:rPr lang="en-US" dirty="0"/>
              <a:t>Laszlo Sallo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29205" y="2853054"/>
            <a:ext cx="8194675" cy="1421928"/>
          </a:xfrm>
        </p:spPr>
        <p:txBody>
          <a:bodyPr/>
          <a:lstStyle/>
          <a:p>
            <a:r>
              <a:rPr lang="en-US" sz="3600" dirty="0"/>
              <a:t>DATA ENGINEERING 1 </a:t>
            </a:r>
          </a:p>
          <a:p>
            <a:endParaRPr lang="en-US" sz="3600" dirty="0"/>
          </a:p>
          <a:p>
            <a:r>
              <a:rPr lang="en-US" sz="3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DATA WAREHOUSES</a:t>
            </a:r>
          </a:p>
        </p:txBody>
      </p:sp>
      <p:pic>
        <p:nvPicPr>
          <p:cNvPr id="1026" name="Picture 2" descr="https://www.ceu.edu/sites/default/files/media/user-5/ceulogo_0_1.jpg"/>
          <p:cNvPicPr>
            <a:picLocks noGrp="1" noChangeAspect="1" noChangeArrowheads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5" b="17355"/>
          <a:stretch>
            <a:fillRect/>
          </a:stretch>
        </p:blipFill>
        <p:spPr bwMode="auto">
          <a:xfrm>
            <a:off x="391732" y="590910"/>
            <a:ext cx="3337873" cy="108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679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</a:t>
            </a:r>
            <a:r>
              <a:rPr lang="en-US" sz="2800" spc="-200" dirty="0">
                <a:solidFill>
                  <a:srgbClr val="999999"/>
                </a:solidFill>
              </a:rPr>
              <a:t>ARCHITECTURE</a:t>
            </a:r>
          </a:p>
        </p:txBody>
      </p:sp>
      <p:sp>
        <p:nvSpPr>
          <p:cNvPr id="15" name="Flowchart: Magnetic Disk 14"/>
          <p:cNvSpPr/>
          <p:nvPr/>
        </p:nvSpPr>
        <p:spPr>
          <a:xfrm>
            <a:off x="2524166" y="3222306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1647866" y="3293680"/>
            <a:ext cx="850900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612118" y="1029524"/>
            <a:ext cx="2453202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EDW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931902" y="1172920"/>
            <a:ext cx="4146648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EDW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Enterprise Data Warehouse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931902" y="3716957"/>
            <a:ext cx="3580147" cy="17320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Data from OLTP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Historical data 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Single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source of truth</a:t>
            </a:r>
            <a:endParaRPr lang="hu-HU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Read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optimized</a:t>
            </a:r>
            <a:endParaRPr lang="hu-HU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Relevant data for analytics</a:t>
            </a:r>
          </a:p>
        </p:txBody>
      </p:sp>
    </p:spTree>
    <p:extLst>
      <p:ext uri="{BB962C8B-B14F-4D97-AF65-F5344CB8AC3E}">
        <p14:creationId xmlns:p14="http://schemas.microsoft.com/office/powerpoint/2010/main" val="2030863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SUBJECT ORIENTATION</a:t>
            </a:r>
          </a:p>
        </p:txBody>
      </p:sp>
      <p:sp>
        <p:nvSpPr>
          <p:cNvPr id="10" name="Flowchart: Magnetic Disk 9"/>
          <p:cNvSpPr/>
          <p:nvPr/>
        </p:nvSpPr>
        <p:spPr>
          <a:xfrm>
            <a:off x="3004475" y="1545094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Production</a:t>
            </a:r>
          </a:p>
        </p:txBody>
      </p:sp>
      <p:sp>
        <p:nvSpPr>
          <p:cNvPr id="14" name="Flowchart: Magnetic Disk 13"/>
          <p:cNvSpPr/>
          <p:nvPr/>
        </p:nvSpPr>
        <p:spPr>
          <a:xfrm>
            <a:off x="3004475" y="2847860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Billing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3004475" y="4150626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</a:t>
            </a:r>
          </a:p>
        </p:txBody>
      </p:sp>
      <p:sp>
        <p:nvSpPr>
          <p:cNvPr id="17" name="Flowchart: Magnetic Disk 16"/>
          <p:cNvSpPr/>
          <p:nvPr/>
        </p:nvSpPr>
        <p:spPr>
          <a:xfrm>
            <a:off x="7610121" y="2244627"/>
            <a:ext cx="1613024" cy="1041400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Sales</a:t>
            </a:r>
          </a:p>
        </p:txBody>
      </p:sp>
      <p:sp>
        <p:nvSpPr>
          <p:cNvPr id="18" name="Flowchart: Magnetic Disk 17"/>
          <p:cNvSpPr/>
          <p:nvPr/>
        </p:nvSpPr>
        <p:spPr>
          <a:xfrm>
            <a:off x="7610121" y="3547393"/>
            <a:ext cx="1613024" cy="1041400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CRM</a:t>
            </a:r>
          </a:p>
        </p:txBody>
      </p:sp>
      <p:cxnSp>
        <p:nvCxnSpPr>
          <p:cNvPr id="3" name="Straight Arrow Connector 2"/>
          <p:cNvCxnSpPr>
            <a:stCxn id="10" idx="4"/>
          </p:cNvCxnSpPr>
          <p:nvPr/>
        </p:nvCxnSpPr>
        <p:spPr>
          <a:xfrm>
            <a:off x="4617500" y="2065795"/>
            <a:ext cx="1163781" cy="1220233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617498" y="3380662"/>
            <a:ext cx="1163782" cy="11649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4617498" y="3547394"/>
            <a:ext cx="1163782" cy="1129045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5864427" y="2664261"/>
            <a:ext cx="1662546" cy="716400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18" idx="2"/>
          </p:cNvCxnSpPr>
          <p:nvPr/>
        </p:nvCxnSpPr>
        <p:spPr>
          <a:xfrm>
            <a:off x="5857481" y="3547393"/>
            <a:ext cx="1752641" cy="520700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287890" y="2884479"/>
            <a:ext cx="241226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OLTP</a:t>
            </a:r>
            <a:endParaRPr lang="en-US" sz="6000" dirty="0"/>
          </a:p>
        </p:txBody>
      </p:sp>
      <p:sp>
        <p:nvSpPr>
          <p:cNvPr id="34" name="Rectangle 33"/>
          <p:cNvSpPr/>
          <p:nvPr/>
        </p:nvSpPr>
        <p:spPr>
          <a:xfrm>
            <a:off x="9892986" y="2884479"/>
            <a:ext cx="156517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DW</a:t>
            </a:r>
            <a:endParaRPr lang="en-US" sz="6000" dirty="0"/>
          </a:p>
        </p:txBody>
      </p:sp>
      <p:sp>
        <p:nvSpPr>
          <p:cNvPr id="35" name="Rectangle 34"/>
          <p:cNvSpPr/>
          <p:nvPr/>
        </p:nvSpPr>
        <p:spPr>
          <a:xfrm>
            <a:off x="2250172" y="5451741"/>
            <a:ext cx="3830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  <a:cs typeface="Trebuchet MS"/>
              </a:rPr>
              <a:t>Operation / Process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Oriented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7259906" y="5451741"/>
            <a:ext cx="23134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  <a:cs typeface="Trebuchet MS"/>
              </a:rPr>
              <a:t>Subject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Oriented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596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MAPPING TO OUR SAMPLE DB</a:t>
            </a:r>
          </a:p>
        </p:txBody>
      </p:sp>
      <p:sp>
        <p:nvSpPr>
          <p:cNvPr id="10" name="Flowchart: Magnetic Disk 9"/>
          <p:cNvSpPr/>
          <p:nvPr/>
        </p:nvSpPr>
        <p:spPr>
          <a:xfrm>
            <a:off x="8337867" y="1763676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Production</a:t>
            </a:r>
          </a:p>
        </p:txBody>
      </p:sp>
      <p:sp>
        <p:nvSpPr>
          <p:cNvPr id="14" name="Flowchart: Magnetic Disk 13"/>
          <p:cNvSpPr/>
          <p:nvPr/>
        </p:nvSpPr>
        <p:spPr>
          <a:xfrm>
            <a:off x="8337867" y="3066442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Billing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8337867" y="4369208"/>
            <a:ext cx="1613024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</a:t>
            </a:r>
          </a:p>
        </p:txBody>
      </p:sp>
      <p:cxnSp>
        <p:nvCxnSpPr>
          <p:cNvPr id="3" name="Straight Arrow Connector 2"/>
          <p:cNvCxnSpPr>
            <a:stCxn id="10" idx="4"/>
          </p:cNvCxnSpPr>
          <p:nvPr/>
        </p:nvCxnSpPr>
        <p:spPr>
          <a:xfrm>
            <a:off x="9950892" y="2284377"/>
            <a:ext cx="1163781" cy="1220233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9950890" y="3599244"/>
            <a:ext cx="1163782" cy="11649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9950890" y="3765976"/>
            <a:ext cx="1163782" cy="1129045"/>
          </a:xfrm>
          <a:prstGeom prst="straightConnector1">
            <a:avLst/>
          </a:prstGeom>
          <a:ln w="889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5621282" y="3103061"/>
            <a:ext cx="241226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OLTP</a:t>
            </a:r>
            <a:endParaRPr lang="en-US" sz="6000" dirty="0"/>
          </a:p>
        </p:txBody>
      </p:sp>
      <p:sp>
        <p:nvSpPr>
          <p:cNvPr id="35" name="Rectangle 34"/>
          <p:cNvSpPr/>
          <p:nvPr/>
        </p:nvSpPr>
        <p:spPr>
          <a:xfrm>
            <a:off x="7583564" y="5670323"/>
            <a:ext cx="3830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  <a:cs typeface="Trebuchet MS"/>
              </a:rPr>
              <a:t>Operation / Process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Oriented</a:t>
            </a:r>
            <a:endParaRPr lang="en-US" dirty="0"/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65FD78C6-F3E0-4894-B413-113AB956A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40" y="1085620"/>
            <a:ext cx="4070943" cy="528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5194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PRODUCT SALES - STAR SCHEMA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F5237C-1803-443E-A6E5-FA9A18E93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888" y="1257300"/>
            <a:ext cx="6372225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51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PRODUCT SALES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540450"/>
              </p:ext>
            </p:extLst>
          </p:nvPr>
        </p:nvGraphicFramePr>
        <p:xfrm>
          <a:off x="725714" y="3429000"/>
          <a:ext cx="10871198" cy="2131810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10573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7354">
                  <a:extLst>
                    <a:ext uri="{9D8B030D-6E8A-4147-A177-3AD203B41FA5}">
                      <a16:colId xmlns:a16="http://schemas.microsoft.com/office/drawing/2014/main" val="407247983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1409831068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2744146129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3993138542"/>
                    </a:ext>
                  </a:extLst>
                </a:gridCol>
                <a:gridCol w="1459415">
                  <a:extLst>
                    <a:ext uri="{9D8B030D-6E8A-4147-A177-3AD203B41FA5}">
                      <a16:colId xmlns:a16="http://schemas.microsoft.com/office/drawing/2014/main" val="3140197154"/>
                    </a:ext>
                  </a:extLst>
                </a:gridCol>
              </a:tblGrid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Price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Unit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Product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Brand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City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Country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Date 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Week of Year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10.000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Chair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Ikea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Budapest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HU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500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Flower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Zip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London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UK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1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1.000.000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Spaceship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Virgin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Budapest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HU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2.000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Weblogic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Oracle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New</a:t>
                      </a:r>
                      <a:r>
                        <a:rPr lang="en-US" sz="1200" u="none" strike="noStrike" baseline="0" dirty="0">
                          <a:effectLst/>
                        </a:rPr>
                        <a:t> York</a:t>
                      </a:r>
                      <a:endParaRPr lang="en-US" sz="1200" b="0" i="0" u="none" strike="noStrike" dirty="0"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USA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2019.09.21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C1E19E07-2712-4490-A0EC-412ED7EBF9E7}"/>
              </a:ext>
            </a:extLst>
          </p:cNvPr>
          <p:cNvSpPr/>
          <p:nvPr/>
        </p:nvSpPr>
        <p:spPr>
          <a:xfrm rot="5400000">
            <a:off x="1598574" y="2146114"/>
            <a:ext cx="319314" cy="2065034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2FBDD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50E754B5-90B0-45A8-927D-5D08B2BFA726}"/>
              </a:ext>
            </a:extLst>
          </p:cNvPr>
          <p:cNvSpPr/>
          <p:nvPr/>
        </p:nvSpPr>
        <p:spPr>
          <a:xfrm rot="5400000">
            <a:off x="4108450" y="1769837"/>
            <a:ext cx="319314" cy="2817585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4F568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62459062-6006-4407-A279-CFC1650E2DA3}"/>
              </a:ext>
            </a:extLst>
          </p:cNvPr>
          <p:cNvSpPr/>
          <p:nvPr/>
        </p:nvSpPr>
        <p:spPr>
          <a:xfrm rot="5400000">
            <a:off x="7024909" y="1741716"/>
            <a:ext cx="319315" cy="2873826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A82FD3B3-816C-421B-8F08-27B5D6DA266A}"/>
              </a:ext>
            </a:extLst>
          </p:cNvPr>
          <p:cNvSpPr/>
          <p:nvPr/>
        </p:nvSpPr>
        <p:spPr>
          <a:xfrm rot="5400000">
            <a:off x="10000341" y="1741715"/>
            <a:ext cx="319313" cy="2873827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7AC18F-2F90-44C5-B5A9-2956DA2E71C5}"/>
              </a:ext>
            </a:extLst>
          </p:cNvPr>
          <p:cNvSpPr/>
          <p:nvPr/>
        </p:nvSpPr>
        <p:spPr>
          <a:xfrm>
            <a:off x="3361450" y="2193442"/>
            <a:ext cx="1813318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Dimension 1: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Product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B748DB-AC44-4A50-875A-4F5A8FB5D5D6}"/>
              </a:ext>
            </a:extLst>
          </p:cNvPr>
          <p:cNvSpPr/>
          <p:nvPr/>
        </p:nvSpPr>
        <p:spPr>
          <a:xfrm>
            <a:off x="1385711" y="2193441"/>
            <a:ext cx="877164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Fact 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Sales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5A3306-2DDA-4016-B917-784A41D174F8}"/>
              </a:ext>
            </a:extLst>
          </p:cNvPr>
          <p:cNvSpPr/>
          <p:nvPr/>
        </p:nvSpPr>
        <p:spPr>
          <a:xfrm>
            <a:off x="6340870" y="2193442"/>
            <a:ext cx="1813318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Dimension 2: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Market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D3AC9C-CC6E-4AE6-AE38-F52D3091B592}"/>
              </a:ext>
            </a:extLst>
          </p:cNvPr>
          <p:cNvSpPr/>
          <p:nvPr/>
        </p:nvSpPr>
        <p:spPr>
          <a:xfrm>
            <a:off x="9366010" y="2193442"/>
            <a:ext cx="1813318" cy="734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Dimension 3: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87346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1" grpId="0" animBg="1"/>
      <p:bldP spid="8" grpId="0"/>
      <p:bldP spid="13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AD35FEA0-8EE6-4B72-91E9-78A73C35D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4" y="33530"/>
            <a:ext cx="5323977" cy="639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CF550AAB-2AD5-4D85-A1F5-80A64C2791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462313"/>
              </p:ext>
            </p:extLst>
          </p:nvPr>
        </p:nvGraphicFramePr>
        <p:xfrm>
          <a:off x="4868701" y="5668974"/>
          <a:ext cx="7105060" cy="620710"/>
        </p:xfrm>
        <a:graphic>
          <a:graphicData uri="http://schemas.openxmlformats.org/drawingml/2006/table">
            <a:tbl>
              <a:tblPr firstRow="1">
                <a:tableStyleId>{9DCAF9ED-07DC-4A11-8D7F-57B35C25682E}</a:tableStyleId>
              </a:tblPr>
              <a:tblGrid>
                <a:gridCol w="6910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052">
                  <a:extLst>
                    <a:ext uri="{9D8B030D-6E8A-4147-A177-3AD203B41FA5}">
                      <a16:colId xmlns:a16="http://schemas.microsoft.com/office/drawing/2014/main" val="407247983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1409831068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2744146129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3993138542"/>
                    </a:ext>
                  </a:extLst>
                </a:gridCol>
                <a:gridCol w="953826">
                  <a:extLst>
                    <a:ext uri="{9D8B030D-6E8A-4147-A177-3AD203B41FA5}">
                      <a16:colId xmlns:a16="http://schemas.microsoft.com/office/drawing/2014/main" val="3140197154"/>
                    </a:ext>
                  </a:extLst>
                </a:gridCol>
              </a:tblGrid>
              <a:tr h="6207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Price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Unit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Product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Brand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5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City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Country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Date </a:t>
                      </a:r>
                      <a:endParaRPr lang="en-US" sz="1200" b="1" i="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Week of </a:t>
                      </a:r>
                    </a:p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Year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8" name="Left Brace 17">
            <a:extLst>
              <a:ext uri="{FF2B5EF4-FFF2-40B4-BE49-F238E27FC236}">
                <a16:creationId xmlns:a16="http://schemas.microsoft.com/office/drawing/2014/main" id="{025548FC-17F0-4384-A0B5-05C5C5F0EAC7}"/>
              </a:ext>
            </a:extLst>
          </p:cNvPr>
          <p:cNvSpPr/>
          <p:nvPr/>
        </p:nvSpPr>
        <p:spPr>
          <a:xfrm rot="5400000">
            <a:off x="5392205" y="4735441"/>
            <a:ext cx="319314" cy="1366322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2FBDD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EE14E04E-37BC-4FE9-9987-3E4F40662C51}"/>
              </a:ext>
            </a:extLst>
          </p:cNvPr>
          <p:cNvSpPr/>
          <p:nvPr/>
        </p:nvSpPr>
        <p:spPr>
          <a:xfrm rot="5400000">
            <a:off x="7059321" y="4474535"/>
            <a:ext cx="319314" cy="1888135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4F568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4EA99B8B-AC54-4DE1-A2B5-9F71E5D95F73}"/>
              </a:ext>
            </a:extLst>
          </p:cNvPr>
          <p:cNvSpPr/>
          <p:nvPr/>
        </p:nvSpPr>
        <p:spPr>
          <a:xfrm rot="5400000">
            <a:off x="8959670" y="4497704"/>
            <a:ext cx="319315" cy="1841797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28C13699-990B-42BF-A12B-D9F438837204}"/>
              </a:ext>
            </a:extLst>
          </p:cNvPr>
          <p:cNvSpPr/>
          <p:nvPr/>
        </p:nvSpPr>
        <p:spPr>
          <a:xfrm rot="5400000">
            <a:off x="10866338" y="4470838"/>
            <a:ext cx="319313" cy="1895528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BBA42A3-3518-493B-A284-6DBF2E319646}"/>
              </a:ext>
            </a:extLst>
          </p:cNvPr>
          <p:cNvSpPr/>
          <p:nvPr/>
        </p:nvSpPr>
        <p:spPr>
          <a:xfrm>
            <a:off x="6366328" y="4692932"/>
            <a:ext cx="1794097" cy="52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Dimension 1: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4F5683"/>
                </a:solidFill>
                <a:latin typeface="Arial Black" panose="020B0A04020102020204" pitchFamily="34" charset="0"/>
                <a:cs typeface="Trebuchet MS"/>
              </a:rPr>
              <a:t>Product (products)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13C689-0357-483E-8E57-A6232F4D73F4}"/>
              </a:ext>
            </a:extLst>
          </p:cNvPr>
          <p:cNvSpPr/>
          <p:nvPr/>
        </p:nvSpPr>
        <p:spPr>
          <a:xfrm>
            <a:off x="4615199" y="4692931"/>
            <a:ext cx="1849983" cy="52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Fact 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Sales (</a:t>
            </a:r>
            <a:r>
              <a:rPr lang="en-US" sz="1200" dirty="0" err="1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orderdetails</a:t>
            </a:r>
            <a:r>
              <a:rPr lang="en-US" sz="1200" dirty="0">
                <a:solidFill>
                  <a:srgbClr val="2FBDD5"/>
                </a:solidFill>
                <a:latin typeface="Arial Black" panose="020B0A04020102020204" pitchFamily="34" charset="0"/>
                <a:cs typeface="Trebuchet MS"/>
              </a:rPr>
              <a:t>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0D29704-9F32-4338-9C2A-122B36AE1094}"/>
              </a:ext>
            </a:extLst>
          </p:cNvPr>
          <p:cNvSpPr/>
          <p:nvPr/>
        </p:nvSpPr>
        <p:spPr>
          <a:xfrm>
            <a:off x="8160425" y="4692932"/>
            <a:ext cx="1841798" cy="52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Dimension 2: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  <a:cs typeface="Trebuchet MS"/>
              </a:rPr>
              <a:t>Market (customer)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4923E43-408B-422F-8B13-51AA07F648E6}"/>
              </a:ext>
            </a:extLst>
          </p:cNvPr>
          <p:cNvSpPr/>
          <p:nvPr/>
        </p:nvSpPr>
        <p:spPr>
          <a:xfrm>
            <a:off x="10040226" y="4692932"/>
            <a:ext cx="1895529" cy="52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Dimension 3: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92D050"/>
                </a:solidFill>
                <a:latin typeface="Arial Black" panose="020B0A04020102020204" pitchFamily="34" charset="0"/>
                <a:cs typeface="Trebuchet MS"/>
              </a:rPr>
              <a:t>Date (orders)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848032-2725-4769-96CD-BB39CD5AF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2551" y="82040"/>
            <a:ext cx="3341986" cy="3373046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DA804F61-2964-4474-9572-DCE70912B143}"/>
              </a:ext>
            </a:extLst>
          </p:cNvPr>
          <p:cNvSpPr/>
          <p:nvPr/>
        </p:nvSpPr>
        <p:spPr>
          <a:xfrm>
            <a:off x="6538489" y="1644413"/>
            <a:ext cx="854382" cy="854381"/>
          </a:xfrm>
          <a:prstGeom prst="rightArrow">
            <a:avLst/>
          </a:prstGeom>
          <a:solidFill>
            <a:srgbClr val="2FBDD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2E2FB49-85CF-4F18-8844-AF6A5CAA0A2C}"/>
              </a:ext>
            </a:extLst>
          </p:cNvPr>
          <p:cNvSpPr/>
          <p:nvPr/>
        </p:nvSpPr>
        <p:spPr>
          <a:xfrm rot="5400000">
            <a:off x="9665160" y="3620968"/>
            <a:ext cx="854382" cy="854381"/>
          </a:xfrm>
          <a:prstGeom prst="rightArrow">
            <a:avLst/>
          </a:prstGeom>
          <a:solidFill>
            <a:srgbClr val="2FBDD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145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4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</a:t>
            </a:r>
            <a:r>
              <a:rPr lang="en-US" sz="2800" spc="-200" dirty="0">
                <a:solidFill>
                  <a:srgbClr val="999999"/>
                </a:solidFill>
              </a:rPr>
              <a:t>ARCHITECTURE</a:t>
            </a:r>
          </a:p>
        </p:txBody>
      </p:sp>
      <p:sp>
        <p:nvSpPr>
          <p:cNvPr id="15" name="Flowchart: Magnetic Disk 14"/>
          <p:cNvSpPr/>
          <p:nvPr/>
        </p:nvSpPr>
        <p:spPr>
          <a:xfrm>
            <a:off x="2524166" y="3222306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1647866" y="3293680"/>
            <a:ext cx="850900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612118" y="1029524"/>
            <a:ext cx="2453202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Warehouse</a:t>
            </a:r>
          </a:p>
        </p:txBody>
      </p:sp>
      <p:sp>
        <p:nvSpPr>
          <p:cNvPr id="8" name="Rectangle 7"/>
          <p:cNvSpPr/>
          <p:nvPr/>
        </p:nvSpPr>
        <p:spPr>
          <a:xfrm>
            <a:off x="5633699" y="1243375"/>
            <a:ext cx="3627275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ETL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Extract Transform Load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33699" y="3862387"/>
            <a:ext cx="5011757" cy="20644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Link between OLTP and DW</a:t>
            </a:r>
          </a:p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Data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enrichment</a:t>
            </a: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from</a:t>
            </a: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external</a:t>
            </a:r>
            <a:r>
              <a:rPr lang="hu-HU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 </a:t>
            </a: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source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Tool or code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597670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EXPLOITATION </a:t>
            </a:r>
            <a:r>
              <a:rPr lang="en-US" sz="2800" spc="-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ISSUES</a:t>
            </a:r>
          </a:p>
        </p:txBody>
      </p:sp>
      <p:sp>
        <p:nvSpPr>
          <p:cNvPr id="2" name="Rectangle 1"/>
          <p:cNvSpPr/>
          <p:nvPr/>
        </p:nvSpPr>
        <p:spPr>
          <a:xfrm>
            <a:off x="2241291" y="2321646"/>
            <a:ext cx="7709418" cy="28315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>
                <a:solidFill>
                  <a:srgbClr val="444444"/>
                </a:solidFill>
                <a:latin typeface="Arial Black" panose="020B0A04020102020204" pitchFamily="34" charset="0"/>
              </a:rPr>
              <a:t>DW = RAW DATA</a:t>
            </a:r>
          </a:p>
          <a:p>
            <a:pPr algn="ctr"/>
            <a:endParaRPr lang="en-US" sz="4400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Still too slow</a:t>
            </a: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Different business fields needs different data / aggregation </a:t>
            </a: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49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SLICING AND DICING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684" y="1187842"/>
            <a:ext cx="6477778" cy="49042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00227" y="1003176"/>
            <a:ext cx="20520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All Flower sale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6001" y="1003176"/>
            <a:ext cx="45613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All sale of Budapest and New York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14639" y="6092042"/>
            <a:ext cx="49614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The current sale vs prev. weeks sales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96000" y="5722710"/>
            <a:ext cx="45603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rial Black" panose="020B0A04020102020204" pitchFamily="34" charset="0"/>
              </a:rPr>
              <a:t>Furniture sales of a year in Europe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876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ARCHITECTURE</a:t>
            </a:r>
            <a:endParaRPr lang="en-US" sz="2800" spc="-200" dirty="0">
              <a:solidFill>
                <a:srgbClr val="999999"/>
              </a:solidFill>
            </a:endParaRPr>
          </a:p>
        </p:txBody>
      </p:sp>
      <p:sp>
        <p:nvSpPr>
          <p:cNvPr id="16" name="Flowchart: Magnetic Disk 15"/>
          <p:cNvSpPr/>
          <p:nvPr/>
        </p:nvSpPr>
        <p:spPr>
          <a:xfrm>
            <a:off x="2667000" y="1739138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7" name="Flowchart: Magnetic Disk 16"/>
          <p:cNvSpPr/>
          <p:nvPr/>
        </p:nvSpPr>
        <p:spPr>
          <a:xfrm>
            <a:off x="2667000" y="3253232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8" name="Flowchart: Magnetic Disk 17"/>
          <p:cNvSpPr/>
          <p:nvPr/>
        </p:nvSpPr>
        <p:spPr>
          <a:xfrm>
            <a:off x="2667000" y="4792726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988183" y="596239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565670" y="1085850"/>
            <a:ext cx="22416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Delivery</a:t>
            </a:r>
          </a:p>
        </p:txBody>
      </p:sp>
      <p:sp>
        <p:nvSpPr>
          <p:cNvPr id="37" name="Right Arrow 22">
            <a:extLst>
              <a:ext uri="{FF2B5EF4-FFF2-40B4-BE49-F238E27FC236}">
                <a16:creationId xmlns:a16="http://schemas.microsoft.com/office/drawing/2014/main" id="{F79E9397-CF6A-4EFC-B8EA-724AF6D890DC}"/>
              </a:ext>
            </a:extLst>
          </p:cNvPr>
          <p:cNvSpPr/>
          <p:nvPr/>
        </p:nvSpPr>
        <p:spPr>
          <a:xfrm>
            <a:off x="1746171" y="325323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4A256E-B575-4A5E-889B-52CB2E6DBA3C}"/>
              </a:ext>
            </a:extLst>
          </p:cNvPr>
          <p:cNvSpPr/>
          <p:nvPr/>
        </p:nvSpPr>
        <p:spPr>
          <a:xfrm>
            <a:off x="5633699" y="413729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Analytics driven data marts </a:t>
            </a:r>
          </a:p>
          <a:p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Subset Of DW</a:t>
            </a:r>
          </a:p>
          <a:p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</a:rPr>
              <a:t>Slice of a subject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E357B89-D83E-469D-B008-94B4F1890E3A}"/>
              </a:ext>
            </a:extLst>
          </p:cNvPr>
          <p:cNvSpPr/>
          <p:nvPr/>
        </p:nvSpPr>
        <p:spPr>
          <a:xfrm>
            <a:off x="5633699" y="1243375"/>
            <a:ext cx="4996111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DATA 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Delivery</a:t>
            </a:r>
            <a:endParaRPr lang="en-US" sz="2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63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31" grpId="0"/>
      <p:bldP spid="36" grpId="0" animBg="1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THE IDEAL WORLD OF DATA PERSISTENCY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" r="4187"/>
          <a:stretch/>
        </p:blipFill>
        <p:spPr>
          <a:xfrm>
            <a:off x="263611" y="1954353"/>
            <a:ext cx="5832389" cy="354131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3610" y="1954353"/>
            <a:ext cx="5832389" cy="354131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82472" y="2521254"/>
            <a:ext cx="4394665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Infinite storage 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Immediate data write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Immediate data read</a:t>
            </a:r>
          </a:p>
        </p:txBody>
      </p:sp>
      <p:pic>
        <p:nvPicPr>
          <p:cNvPr id="2" name="Picture 4" descr="KÃ©ptalÃ¡lat a kÃ¶vetkezÅre: âcrowded beachâ">
            <a:extLst>
              <a:ext uri="{FF2B5EF4-FFF2-40B4-BE49-F238E27FC236}">
                <a16:creationId xmlns:a16="http://schemas.microsoft.com/office/drawing/2014/main" id="{487ADADF-1D58-4D66-AD93-B8A9A485A5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8" t="8390"/>
          <a:stretch/>
        </p:blipFill>
        <p:spPr bwMode="auto">
          <a:xfrm>
            <a:off x="6263109" y="1954353"/>
            <a:ext cx="5745303" cy="354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CEC213-443D-4A32-A6E2-B2B2F7870A5B}"/>
              </a:ext>
            </a:extLst>
          </p:cNvPr>
          <p:cNvSpPr txBox="1"/>
          <p:nvPr/>
        </p:nvSpPr>
        <p:spPr>
          <a:xfrm>
            <a:off x="2150958" y="1362332"/>
            <a:ext cx="2184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rial Black" panose="020B0A04020102020204" pitchFamily="34" charset="0"/>
              </a:rPr>
              <a:t>WHAT WE WISH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8E37F8-75BC-4471-9608-11855148892D}"/>
              </a:ext>
            </a:extLst>
          </p:cNvPr>
          <p:cNvSpPr txBox="1"/>
          <p:nvPr/>
        </p:nvSpPr>
        <p:spPr>
          <a:xfrm>
            <a:off x="8241662" y="1362331"/>
            <a:ext cx="2184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Arial Black" panose="020B0A04020102020204" pitchFamily="34" charset="0"/>
              </a:rPr>
              <a:t>REALITY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1BAD14-14A2-48E8-870B-C6D4D525FE69}"/>
              </a:ext>
            </a:extLst>
          </p:cNvPr>
          <p:cNvSpPr/>
          <p:nvPr/>
        </p:nvSpPr>
        <p:spPr>
          <a:xfrm>
            <a:off x="6263108" y="1954353"/>
            <a:ext cx="5745303" cy="354131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77375E-72F1-4698-8A22-242A9A6BF12E}"/>
              </a:ext>
            </a:extLst>
          </p:cNvPr>
          <p:cNvSpPr/>
          <p:nvPr/>
        </p:nvSpPr>
        <p:spPr>
          <a:xfrm>
            <a:off x="6447101" y="2028203"/>
            <a:ext cx="5440977" cy="40688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Read and write depends </a:t>
            </a:r>
          </a:p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on your data volume.</a:t>
            </a:r>
          </a:p>
          <a:p>
            <a:pPr algn="ctr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Read and write go against </a:t>
            </a:r>
          </a:p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each other.</a:t>
            </a:r>
          </a:p>
          <a:p>
            <a:pPr algn="ctr">
              <a:lnSpc>
                <a:spcPct val="150000"/>
              </a:lnSpc>
            </a:pPr>
            <a:endParaRPr lang="en-US" sz="3600" spc="-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22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  <p:bldP spid="12" grpId="0" animBg="1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ARCHITECTURE</a:t>
            </a:r>
            <a:endParaRPr lang="en-US" sz="2800" spc="-200" dirty="0">
              <a:solidFill>
                <a:srgbClr val="999999"/>
              </a:solidFill>
            </a:endParaRPr>
          </a:p>
        </p:txBody>
      </p:sp>
      <p:sp>
        <p:nvSpPr>
          <p:cNvPr id="4" name="Flowchart: Magnetic Disk 3"/>
          <p:cNvSpPr/>
          <p:nvPr/>
        </p:nvSpPr>
        <p:spPr>
          <a:xfrm>
            <a:off x="1320292" y="174015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CRM</a:t>
            </a:r>
            <a:endParaRPr lang="en-US" dirty="0"/>
          </a:p>
        </p:txBody>
      </p:sp>
      <p:sp>
        <p:nvSpPr>
          <p:cNvPr id="10" name="Flowchart: Magnetic Disk 9"/>
          <p:cNvSpPr/>
          <p:nvPr/>
        </p:nvSpPr>
        <p:spPr>
          <a:xfrm>
            <a:off x="1320292" y="2880106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HR</a:t>
            </a:r>
          </a:p>
        </p:txBody>
      </p:sp>
      <p:sp>
        <p:nvSpPr>
          <p:cNvPr id="11" name="Flowchart: Magnetic Disk 10"/>
          <p:cNvSpPr/>
          <p:nvPr/>
        </p:nvSpPr>
        <p:spPr>
          <a:xfrm>
            <a:off x="1304417" y="4007612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SCM</a:t>
            </a:r>
            <a:endParaRPr lang="en-US" dirty="0"/>
          </a:p>
        </p:txBody>
      </p:sp>
      <p:sp>
        <p:nvSpPr>
          <p:cNvPr id="12" name="Flowchart: Magnetic Disk 11"/>
          <p:cNvSpPr/>
          <p:nvPr/>
        </p:nvSpPr>
        <p:spPr>
          <a:xfrm>
            <a:off x="1304417" y="518312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E-com</a:t>
            </a:r>
            <a:endParaRPr lang="en-US" dirty="0"/>
          </a:p>
        </p:txBody>
      </p:sp>
      <p:sp>
        <p:nvSpPr>
          <p:cNvPr id="15" name="Flowchart: Magnetic Disk 14"/>
          <p:cNvSpPr/>
          <p:nvPr/>
        </p:nvSpPr>
        <p:spPr>
          <a:xfrm>
            <a:off x="3750230" y="3259582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6604000" y="1720088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7" name="Flowchart: Magnetic Disk 16"/>
          <p:cNvSpPr/>
          <p:nvPr/>
        </p:nvSpPr>
        <p:spPr>
          <a:xfrm>
            <a:off x="6604000" y="3234182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8" name="Flowchart: Magnetic Disk 17"/>
          <p:cNvSpPr/>
          <p:nvPr/>
        </p:nvSpPr>
        <p:spPr>
          <a:xfrm>
            <a:off x="6604000" y="4773676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20" name="Flowchart: Document 19"/>
          <p:cNvSpPr/>
          <p:nvPr/>
        </p:nvSpPr>
        <p:spPr>
          <a:xfrm>
            <a:off x="8949390" y="1740154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Advanced </a:t>
            </a:r>
          </a:p>
          <a:p>
            <a:pPr algn="ctr"/>
            <a:r>
              <a:rPr lang="en-US" dirty="0"/>
              <a:t>Analytics</a:t>
            </a:r>
          </a:p>
        </p:txBody>
      </p:sp>
      <p:sp>
        <p:nvSpPr>
          <p:cNvPr id="21" name="Flowchart: Document 20"/>
          <p:cNvSpPr/>
          <p:nvPr/>
        </p:nvSpPr>
        <p:spPr>
          <a:xfrm>
            <a:off x="8949390" y="3336798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Reports</a:t>
            </a:r>
            <a:endParaRPr lang="en-US" dirty="0"/>
          </a:p>
        </p:txBody>
      </p:sp>
      <p:sp>
        <p:nvSpPr>
          <p:cNvPr id="22" name="Flowchart: Document 21"/>
          <p:cNvSpPr/>
          <p:nvPr/>
        </p:nvSpPr>
        <p:spPr>
          <a:xfrm>
            <a:off x="8949390" y="4933442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2790874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616075" y="604700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925183" y="594334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209167" y="1066800"/>
            <a:ext cx="1193800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OLTP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673237" y="1066800"/>
            <a:ext cx="25591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EDW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083122" y="1066800"/>
            <a:ext cx="2343578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BI Analytics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502670" y="1066800"/>
            <a:ext cx="22416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Delivery</a:t>
            </a:r>
          </a:p>
        </p:txBody>
      </p:sp>
      <p:sp>
        <p:nvSpPr>
          <p:cNvPr id="37" name="Right Arrow 22">
            <a:extLst>
              <a:ext uri="{FF2B5EF4-FFF2-40B4-BE49-F238E27FC236}">
                <a16:creationId xmlns:a16="http://schemas.microsoft.com/office/drawing/2014/main" id="{F79E9397-CF6A-4EFC-B8EA-724AF6D890DC}"/>
              </a:ext>
            </a:extLst>
          </p:cNvPr>
          <p:cNvSpPr/>
          <p:nvPr/>
        </p:nvSpPr>
        <p:spPr>
          <a:xfrm>
            <a:off x="5683171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ight Arrow 22">
            <a:extLst>
              <a:ext uri="{FF2B5EF4-FFF2-40B4-BE49-F238E27FC236}">
                <a16:creationId xmlns:a16="http://schemas.microsoft.com/office/drawing/2014/main" id="{535A312D-0089-4DF6-8FF4-B350F58E0E01}"/>
              </a:ext>
            </a:extLst>
          </p:cNvPr>
          <p:cNvSpPr/>
          <p:nvPr/>
        </p:nvSpPr>
        <p:spPr>
          <a:xfrm>
            <a:off x="8136123" y="3275076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01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8" grpId="0"/>
      <p:bldP spid="31" grpId="0"/>
      <p:bldP spid="32" grpId="0" animBg="1"/>
      <p:bldP spid="33" grpId="0" animBg="1"/>
      <p:bldP spid="34" grpId="0" animBg="1"/>
      <p:bldP spid="36" grpId="0" animBg="1"/>
      <p:bldP spid="37" grpId="0" animBg="1"/>
      <p:bldP spid="3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Reading recommendation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14FA41-022C-4B12-B1D7-F6DD9A4EF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411" y="2328137"/>
            <a:ext cx="2350404" cy="297104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8A89E5-7766-47A4-8A38-246B68FCA50F}"/>
              </a:ext>
            </a:extLst>
          </p:cNvPr>
          <p:cNvSpPr/>
          <p:nvPr/>
        </p:nvSpPr>
        <p:spPr>
          <a:xfrm>
            <a:off x="6783319" y="4606683"/>
            <a:ext cx="4616135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 Black" panose="020B0A04020102020204" pitchFamily="34" charset="0"/>
                <a:hlinkClick r:id="rId4"/>
              </a:rPr>
              <a:t>http://tdan.com/data-warehouse-design-inmon-versus-kimball/20300</a:t>
            </a:r>
            <a:endParaRPr lang="en-US" sz="1400" dirty="0">
              <a:latin typeface="Arial Black" panose="020B0A04020102020204" pitchFamily="34" charset="0"/>
            </a:endParaRPr>
          </a:p>
          <a:p>
            <a:endParaRPr lang="en-US" sz="11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7666EC-8594-49C9-A43A-A3D20A249EB9}"/>
              </a:ext>
            </a:extLst>
          </p:cNvPr>
          <p:cNvSpPr/>
          <p:nvPr/>
        </p:nvSpPr>
        <p:spPr>
          <a:xfrm>
            <a:off x="6783319" y="2196381"/>
            <a:ext cx="149919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1" dirty="0">
                <a:solidFill>
                  <a:srgbClr val="333333"/>
                </a:solidFill>
                <a:latin typeface="Tahoma" panose="020B0604030504040204" pitchFamily="34" charset="0"/>
              </a:rPr>
              <a:t>Data Warehouse Design – Inmon versus Kimball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0FFEEF-9F7E-4B6D-BC7F-D09DA8640EF7}"/>
              </a:ext>
            </a:extLst>
          </p:cNvPr>
          <p:cNvSpPr/>
          <p:nvPr/>
        </p:nvSpPr>
        <p:spPr>
          <a:xfrm>
            <a:off x="3204446" y="1246540"/>
            <a:ext cx="14830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BOOK:</a:t>
            </a:r>
            <a:endParaRPr lang="en-US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7DC0AE-6F65-43FF-9A6D-37A1514628D8}"/>
              </a:ext>
            </a:extLst>
          </p:cNvPr>
          <p:cNvSpPr/>
          <p:nvPr/>
        </p:nvSpPr>
        <p:spPr>
          <a:xfrm>
            <a:off x="6458265" y="1227185"/>
            <a:ext cx="20361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  <a:latin typeface="Arial Black" panose="020B0A04020102020204" pitchFamily="34" charset="0"/>
              </a:rPr>
              <a:t>ARTICLE: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90905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COMPROMISE</a:t>
            </a:r>
          </a:p>
        </p:txBody>
      </p:sp>
      <p:sp>
        <p:nvSpPr>
          <p:cNvPr id="3" name="Rectangle 2"/>
          <p:cNvSpPr/>
          <p:nvPr/>
        </p:nvSpPr>
        <p:spPr>
          <a:xfrm>
            <a:off x="261726" y="2233168"/>
            <a:ext cx="1166854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PERFORMANCE </a:t>
            </a:r>
            <a:r>
              <a:rPr lang="en-US" sz="5400" spc="-200" dirty="0">
                <a:solidFill>
                  <a:schemeClr val="tx1">
                    <a:lumMod val="75000"/>
                  </a:schemeClr>
                </a:solidFill>
                <a:latin typeface="Arial Black"/>
              </a:rPr>
              <a:t>OR</a:t>
            </a:r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 </a:t>
            </a:r>
            <a:r>
              <a:rPr lang="en-US" sz="5400" spc="-200" dirty="0">
                <a:solidFill>
                  <a:schemeClr val="tx1">
                    <a:lumMod val="75000"/>
                  </a:schemeClr>
                </a:solidFill>
                <a:latin typeface="Arial Black"/>
              </a:rPr>
              <a:t>VOLUME </a:t>
            </a:r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?</a:t>
            </a:r>
          </a:p>
          <a:p>
            <a:pPr algn="ctr"/>
            <a:endParaRPr lang="en-US" sz="5400" spc="-200" dirty="0">
              <a:solidFill>
                <a:srgbClr val="00B050"/>
              </a:solidFill>
              <a:latin typeface="Arial Black"/>
            </a:endParaRPr>
          </a:p>
          <a:p>
            <a:pPr algn="ctr"/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WRITE </a:t>
            </a:r>
            <a:r>
              <a:rPr lang="en-US" sz="5400" spc="-200" dirty="0">
                <a:solidFill>
                  <a:schemeClr val="tx1">
                    <a:lumMod val="75000"/>
                  </a:schemeClr>
                </a:solidFill>
                <a:latin typeface="Arial Black"/>
              </a:rPr>
              <a:t>OR READ </a:t>
            </a:r>
            <a:r>
              <a:rPr lang="en-US" sz="5400" spc="-200" dirty="0">
                <a:solidFill>
                  <a:srgbClr val="00B050"/>
                </a:solidFill>
                <a:latin typeface="Arial Black"/>
              </a:rPr>
              <a:t>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331490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SEPARATION OF DATA LAYERS</a:t>
            </a:r>
          </a:p>
        </p:txBody>
      </p:sp>
      <p:sp>
        <p:nvSpPr>
          <p:cNvPr id="16" name="Oval 15"/>
          <p:cNvSpPr/>
          <p:nvPr/>
        </p:nvSpPr>
        <p:spPr>
          <a:xfrm>
            <a:off x="1832364" y="1424488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Operation1</a:t>
            </a:r>
          </a:p>
        </p:txBody>
      </p:sp>
      <p:sp>
        <p:nvSpPr>
          <p:cNvPr id="17" name="Oval 16"/>
          <p:cNvSpPr/>
          <p:nvPr/>
        </p:nvSpPr>
        <p:spPr>
          <a:xfrm>
            <a:off x="2855560" y="1397546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Operation2</a:t>
            </a:r>
          </a:p>
        </p:txBody>
      </p:sp>
      <p:sp>
        <p:nvSpPr>
          <p:cNvPr id="18" name="Oval 17"/>
          <p:cNvSpPr/>
          <p:nvPr/>
        </p:nvSpPr>
        <p:spPr>
          <a:xfrm>
            <a:off x="3854965" y="1383930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Operation3</a:t>
            </a:r>
          </a:p>
        </p:txBody>
      </p:sp>
      <p:sp>
        <p:nvSpPr>
          <p:cNvPr id="19" name="Oval 18"/>
          <p:cNvSpPr/>
          <p:nvPr/>
        </p:nvSpPr>
        <p:spPr>
          <a:xfrm>
            <a:off x="5856515" y="1370606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Operation5</a:t>
            </a:r>
          </a:p>
        </p:txBody>
      </p:sp>
      <p:sp>
        <p:nvSpPr>
          <p:cNvPr id="20" name="Oval 19"/>
          <p:cNvSpPr/>
          <p:nvPr/>
        </p:nvSpPr>
        <p:spPr>
          <a:xfrm>
            <a:off x="4878642" y="1397255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Operation4</a:t>
            </a:r>
          </a:p>
        </p:txBody>
      </p:sp>
      <p:sp>
        <p:nvSpPr>
          <p:cNvPr id="13" name="Up-Down Arrow 12"/>
          <p:cNvSpPr/>
          <p:nvPr/>
        </p:nvSpPr>
        <p:spPr>
          <a:xfrm>
            <a:off x="2079759" y="2361364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Up-Down Arrow 20"/>
          <p:cNvSpPr/>
          <p:nvPr/>
        </p:nvSpPr>
        <p:spPr>
          <a:xfrm>
            <a:off x="3098103" y="2361364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Up-Down Arrow 21"/>
          <p:cNvSpPr/>
          <p:nvPr/>
        </p:nvSpPr>
        <p:spPr>
          <a:xfrm>
            <a:off x="4091835" y="2376572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Up-Down Arrow 22"/>
          <p:cNvSpPr/>
          <p:nvPr/>
        </p:nvSpPr>
        <p:spPr>
          <a:xfrm>
            <a:off x="5110179" y="2395618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Up-Down Arrow 23"/>
          <p:cNvSpPr/>
          <p:nvPr/>
        </p:nvSpPr>
        <p:spPr>
          <a:xfrm>
            <a:off x="6103911" y="2334840"/>
            <a:ext cx="494792" cy="667657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1873765" y="3063274"/>
            <a:ext cx="4876801" cy="312266"/>
          </a:xfrm>
          <a:prstGeom prst="rect">
            <a:avLst/>
          </a:prstGeom>
          <a:solidFill>
            <a:srgbClr val="CDD0D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741716" y="1233715"/>
            <a:ext cx="5152571" cy="5128985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lowchart: Magnetic Disk 27"/>
          <p:cNvSpPr/>
          <p:nvPr/>
        </p:nvSpPr>
        <p:spPr>
          <a:xfrm>
            <a:off x="1877660" y="3522498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29" name="Flowchart: Magnetic Disk 28"/>
          <p:cNvSpPr/>
          <p:nvPr/>
        </p:nvSpPr>
        <p:spPr>
          <a:xfrm>
            <a:off x="2878208" y="3530946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30" name="Flowchart: Magnetic Disk 29"/>
          <p:cNvSpPr/>
          <p:nvPr/>
        </p:nvSpPr>
        <p:spPr>
          <a:xfrm>
            <a:off x="3900261" y="3530945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31" name="Flowchart: Magnetic Disk 30"/>
          <p:cNvSpPr/>
          <p:nvPr/>
        </p:nvSpPr>
        <p:spPr>
          <a:xfrm>
            <a:off x="4900809" y="3530945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32" name="Flowchart: Magnetic Disk 31"/>
          <p:cNvSpPr/>
          <p:nvPr/>
        </p:nvSpPr>
        <p:spPr>
          <a:xfrm>
            <a:off x="5922862" y="3530945"/>
            <a:ext cx="869104" cy="954253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</p:txBody>
      </p:sp>
      <p:sp>
        <p:nvSpPr>
          <p:cNvPr id="26" name="Flowchart: Magnetic Disk 25"/>
          <p:cNvSpPr/>
          <p:nvPr/>
        </p:nvSpPr>
        <p:spPr>
          <a:xfrm>
            <a:off x="1852712" y="5254010"/>
            <a:ext cx="4918203" cy="954253"/>
          </a:xfrm>
          <a:prstGeom prst="flowChartMagneticDisk">
            <a:avLst/>
          </a:prstGeom>
          <a:solidFill>
            <a:srgbClr val="88DAE7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09263" y="3923998"/>
            <a:ext cx="3177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 Black"/>
              </a:rPr>
              <a:t>Operational  Data Layer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8309263" y="5450124"/>
            <a:ext cx="28993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 Black"/>
              </a:rPr>
              <a:t>Analytical Data Layer</a:t>
            </a:r>
            <a:endParaRPr lang="en-US" dirty="0"/>
          </a:p>
        </p:txBody>
      </p:sp>
      <p:sp>
        <p:nvSpPr>
          <p:cNvPr id="8" name="Left Arrow 7"/>
          <p:cNvSpPr/>
          <p:nvPr/>
        </p:nvSpPr>
        <p:spPr>
          <a:xfrm>
            <a:off x="7321229" y="3923999"/>
            <a:ext cx="838200" cy="345169"/>
          </a:xfrm>
          <a:prstGeom prst="lef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Left Arrow 42"/>
          <p:cNvSpPr/>
          <p:nvPr/>
        </p:nvSpPr>
        <p:spPr>
          <a:xfrm>
            <a:off x="7321229" y="5474287"/>
            <a:ext cx="838200" cy="345169"/>
          </a:xfrm>
          <a:prstGeom prst="lef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Left Arrow 7">
            <a:extLst>
              <a:ext uri="{FF2B5EF4-FFF2-40B4-BE49-F238E27FC236}">
                <a16:creationId xmlns:a16="http://schemas.microsoft.com/office/drawing/2014/main" id="{C2E9DA4F-83A3-400E-802B-C3CAA4E87B73}"/>
              </a:ext>
            </a:extLst>
          </p:cNvPr>
          <p:cNvSpPr/>
          <p:nvPr/>
        </p:nvSpPr>
        <p:spPr>
          <a:xfrm rot="16200000">
            <a:off x="3915713" y="3945016"/>
            <a:ext cx="838200" cy="1993458"/>
          </a:xfrm>
          <a:prstGeom prst="leftArrow">
            <a:avLst/>
          </a:prstGeom>
          <a:solidFill>
            <a:srgbClr val="4D4D4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74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41" grpId="0"/>
      <p:bldP spid="43" grpId="0" animBg="1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999999"/>
                </a:solidFill>
              </a:rPr>
              <a:t>DATA LAYERS</a:t>
            </a:r>
          </a:p>
        </p:txBody>
      </p:sp>
      <p:sp>
        <p:nvSpPr>
          <p:cNvPr id="8" name="Rectangle 7"/>
          <p:cNvSpPr/>
          <p:nvPr/>
        </p:nvSpPr>
        <p:spPr>
          <a:xfrm>
            <a:off x="8477751" y="1339194"/>
            <a:ext cx="184730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  <a:p>
            <a:pPr algn="ctr"/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2477265"/>
              </p:ext>
            </p:extLst>
          </p:nvPr>
        </p:nvGraphicFramePr>
        <p:xfrm>
          <a:off x="687185" y="1339195"/>
          <a:ext cx="11028220" cy="413562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3500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799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81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49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US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latin typeface="Arial Black" panose="020B0A04020102020204" pitchFamily="34" charset="0"/>
                        </a:rPr>
                        <a:t>OPERATIONAL 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ANALYTICAL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9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Data 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60-90 days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3-10 years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9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Immutability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Can update / delete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No </a:t>
                      </a:r>
                      <a:r>
                        <a:rPr lang="hu-HU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update </a:t>
                      </a: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/ rare delete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370255"/>
                  </a:ext>
                </a:extLst>
              </a:tr>
              <a:tr h="44443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Users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Operation and administration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Analysts and Stakeholders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94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Performance sensitive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Not performance critical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7433">
                <a:tc rowSpan="4"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2FBDD5"/>
                          </a:solidFill>
                          <a:latin typeface="Arial Black" panose="020B0A04020102020204" pitchFamily="34" charset="0"/>
                        </a:rPr>
                        <a:t>Optimized 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Many users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Few users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7984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  <a:cs typeface="Trebuchet MS"/>
                        </a:rPr>
                        <a:t>Simple </a:t>
                      </a: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queries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Complex queries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74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Real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Delayed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743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Write optimized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444444"/>
                          </a:solidFill>
                          <a:latin typeface="Arial Black" panose="020B0A04020102020204" pitchFamily="34" charset="0"/>
                        </a:rPr>
                        <a:t>Read optimized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5773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e 10"/>
          <p:cNvSpPr/>
          <p:nvPr/>
        </p:nvSpPr>
        <p:spPr>
          <a:xfrm flipH="1">
            <a:off x="-3983350" y="1539078"/>
            <a:ext cx="9144000" cy="91440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20000"/>
              <a:lumOff val="8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Pie 9"/>
          <p:cNvSpPr/>
          <p:nvPr/>
        </p:nvSpPr>
        <p:spPr>
          <a:xfrm flipH="1">
            <a:off x="-3068950" y="2453478"/>
            <a:ext cx="7315200" cy="73152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60000"/>
              <a:lumOff val="4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12087225" cy="932688"/>
          </a:xfrm>
        </p:spPr>
        <p:txBody>
          <a:bodyPr>
            <a:normAutofit/>
          </a:bodyPr>
          <a:lstStyle/>
          <a:p>
            <a:pPr lvl="0"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808080"/>
                </a:solidFill>
              </a:rPr>
              <a:t>TYPES OF ANALYTICS</a:t>
            </a:r>
          </a:p>
        </p:txBody>
      </p:sp>
      <p:sp>
        <p:nvSpPr>
          <p:cNvPr id="9" name="Pie 8"/>
          <p:cNvSpPr/>
          <p:nvPr/>
        </p:nvSpPr>
        <p:spPr>
          <a:xfrm flipH="1">
            <a:off x="-2154550" y="3367878"/>
            <a:ext cx="5486400" cy="54864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60000"/>
              <a:lumOff val="4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D7F3F7"/>
              </a:solidFill>
            </a:endParaRPr>
          </a:p>
        </p:txBody>
      </p:sp>
      <p:sp>
        <p:nvSpPr>
          <p:cNvPr id="4" name="Pie 3"/>
          <p:cNvSpPr/>
          <p:nvPr/>
        </p:nvSpPr>
        <p:spPr>
          <a:xfrm flipH="1">
            <a:off x="-1240150" y="4282278"/>
            <a:ext cx="3657600" cy="3657600"/>
          </a:xfrm>
          <a:prstGeom prst="pie">
            <a:avLst>
              <a:gd name="adj1" fmla="val 10793457"/>
              <a:gd name="adj2" fmla="val 16200000"/>
            </a:avLst>
          </a:prstGeom>
          <a:solidFill>
            <a:schemeClr val="accent2">
              <a:lumMod val="60000"/>
              <a:lumOff val="40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3362" y="5157024"/>
            <a:ext cx="1190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Reporting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45721" y="3660239"/>
            <a:ext cx="1047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Analysis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45720" y="2745839"/>
            <a:ext cx="12747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Monitoring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45721" y="1919307"/>
            <a:ext cx="1227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200" dirty="0">
                <a:solidFill>
                  <a:srgbClr val="464547"/>
                </a:solidFill>
                <a:latin typeface="Arial Black"/>
              </a:rPr>
              <a:t>Prediction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991162" y="5341690"/>
            <a:ext cx="3672866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5835707" y="5157024"/>
            <a:ext cx="21162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What happened ?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810620" y="3859586"/>
            <a:ext cx="4701907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6657085" y="3669320"/>
            <a:ext cx="23791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Why did it happen ?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2105633" y="2946453"/>
            <a:ext cx="3204169" cy="35645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495006" y="2797113"/>
            <a:ext cx="29209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What’s happening now ?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1991163" y="2103973"/>
            <a:ext cx="403510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6312664" y="1919307"/>
            <a:ext cx="25250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What might happen 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D22C3E-46FE-4FD7-B220-B3C75B9DB695}"/>
              </a:ext>
            </a:extLst>
          </p:cNvPr>
          <p:cNvSpPr txBox="1"/>
          <p:nvPr/>
        </p:nvSpPr>
        <p:spPr>
          <a:xfrm>
            <a:off x="5904252" y="5235787"/>
            <a:ext cx="6117956" cy="790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808080"/>
                </a:solidFill>
                <a:latin typeface="Arial Black" panose="020B0A04020102020204" pitchFamily="34" charset="0"/>
              </a:rPr>
              <a:t>BUSINESS </a:t>
            </a:r>
          </a:p>
          <a:p>
            <a:pPr lvl="0" algn="r">
              <a:lnSpc>
                <a:spcPct val="80000"/>
              </a:lnSpc>
              <a:buClrTx/>
            </a:pPr>
            <a:r>
              <a:rPr lang="en-US" sz="2800" spc="-200" dirty="0">
                <a:solidFill>
                  <a:srgbClr val="808080"/>
                </a:solidFill>
                <a:latin typeface="Arial Black" panose="020B0A04020102020204" pitchFamily="34" charset="0"/>
              </a:rPr>
              <a:t>INTELLIGENCE (BI)</a:t>
            </a:r>
          </a:p>
        </p:txBody>
      </p:sp>
    </p:spTree>
    <p:extLst>
      <p:ext uri="{BB962C8B-B14F-4D97-AF65-F5344CB8AC3E}">
        <p14:creationId xmlns:p14="http://schemas.microsoft.com/office/powerpoint/2010/main" val="302261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9" grpId="0" animBg="1"/>
      <p:bldP spid="4" grpId="0" animBg="1"/>
      <p:bldP spid="5" grpId="0"/>
      <p:bldP spid="12" grpId="0"/>
      <p:bldP spid="13" grpId="0"/>
      <p:bldP spid="14" grpId="0"/>
      <p:bldP spid="17" grpId="0"/>
      <p:bldP spid="19" grpId="0"/>
      <p:bldP spid="21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12087225" cy="932688"/>
          </a:xfrm>
        </p:spPr>
        <p:txBody>
          <a:bodyPr>
            <a:normAutofit/>
          </a:bodyPr>
          <a:lstStyle/>
          <a:p>
            <a:pPr lvl="0">
              <a:lnSpc>
                <a:spcPct val="80000"/>
              </a:lnSpc>
              <a:buClrTx/>
            </a:pPr>
            <a:r>
              <a:rPr lang="en-US" sz="2800" spc="-200">
                <a:solidFill>
                  <a:srgbClr val="808080"/>
                </a:solidFill>
              </a:rPr>
              <a:t>TYPES OF ANALYTICS</a:t>
            </a:r>
            <a:endParaRPr lang="en-US" sz="2800" spc="-200" dirty="0">
              <a:solidFill>
                <a:srgbClr val="80808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89BE2F4-02A8-4288-9D4D-E056B550FE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075" y="1909763"/>
            <a:ext cx="641985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1619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ARCHITECTURE</a:t>
            </a:r>
            <a:endParaRPr lang="en-US" sz="2800" spc="-200" dirty="0">
              <a:solidFill>
                <a:srgbClr val="999999"/>
              </a:solidFill>
            </a:endParaRPr>
          </a:p>
        </p:txBody>
      </p:sp>
      <p:sp>
        <p:nvSpPr>
          <p:cNvPr id="4" name="Flowchart: Magnetic Disk 3"/>
          <p:cNvSpPr/>
          <p:nvPr/>
        </p:nvSpPr>
        <p:spPr>
          <a:xfrm>
            <a:off x="1320292" y="174015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CRM</a:t>
            </a:r>
            <a:endParaRPr lang="en-US" dirty="0"/>
          </a:p>
        </p:txBody>
      </p:sp>
      <p:sp>
        <p:nvSpPr>
          <p:cNvPr id="10" name="Flowchart: Magnetic Disk 9"/>
          <p:cNvSpPr/>
          <p:nvPr/>
        </p:nvSpPr>
        <p:spPr>
          <a:xfrm>
            <a:off x="1320292" y="2880106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HR</a:t>
            </a:r>
          </a:p>
        </p:txBody>
      </p:sp>
      <p:sp>
        <p:nvSpPr>
          <p:cNvPr id="11" name="Flowchart: Magnetic Disk 10"/>
          <p:cNvSpPr/>
          <p:nvPr/>
        </p:nvSpPr>
        <p:spPr>
          <a:xfrm>
            <a:off x="1304417" y="4007612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SCM</a:t>
            </a:r>
            <a:endParaRPr lang="en-US" dirty="0"/>
          </a:p>
        </p:txBody>
      </p:sp>
      <p:sp>
        <p:nvSpPr>
          <p:cNvPr id="12" name="Flowchart: Magnetic Disk 11"/>
          <p:cNvSpPr/>
          <p:nvPr/>
        </p:nvSpPr>
        <p:spPr>
          <a:xfrm>
            <a:off x="1304417" y="518312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E-com</a:t>
            </a:r>
            <a:endParaRPr lang="en-US" dirty="0"/>
          </a:p>
        </p:txBody>
      </p:sp>
      <p:sp>
        <p:nvSpPr>
          <p:cNvPr id="15" name="Flowchart: Magnetic Disk 14"/>
          <p:cNvSpPr/>
          <p:nvPr/>
        </p:nvSpPr>
        <p:spPr>
          <a:xfrm>
            <a:off x="3750230" y="3259582"/>
            <a:ext cx="140335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</a:t>
            </a:r>
          </a:p>
          <a:p>
            <a:pPr algn="ctr"/>
            <a:r>
              <a:rPr lang="hu-HU" dirty="0"/>
              <a:t>W</a:t>
            </a:r>
            <a:r>
              <a:rPr lang="en-US" dirty="0"/>
              <a:t>arehouse</a:t>
            </a:r>
          </a:p>
        </p:txBody>
      </p:sp>
      <p:sp>
        <p:nvSpPr>
          <p:cNvPr id="16" name="Flowchart: Magnetic Disk 15"/>
          <p:cNvSpPr/>
          <p:nvPr/>
        </p:nvSpPr>
        <p:spPr>
          <a:xfrm>
            <a:off x="6604000" y="1720088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7" name="Flowchart: Magnetic Disk 16"/>
          <p:cNvSpPr/>
          <p:nvPr/>
        </p:nvSpPr>
        <p:spPr>
          <a:xfrm>
            <a:off x="6604000" y="3234182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18" name="Flowchart: Magnetic Disk 17"/>
          <p:cNvSpPr/>
          <p:nvPr/>
        </p:nvSpPr>
        <p:spPr>
          <a:xfrm>
            <a:off x="6604000" y="4773676"/>
            <a:ext cx="996950" cy="11938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Data mart</a:t>
            </a:r>
            <a:endParaRPr lang="en-US" dirty="0"/>
          </a:p>
        </p:txBody>
      </p:sp>
      <p:sp>
        <p:nvSpPr>
          <p:cNvPr id="20" name="Flowchart: Document 19"/>
          <p:cNvSpPr/>
          <p:nvPr/>
        </p:nvSpPr>
        <p:spPr>
          <a:xfrm>
            <a:off x="8949390" y="1740154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Advanced </a:t>
            </a:r>
          </a:p>
          <a:p>
            <a:pPr algn="ctr"/>
            <a:r>
              <a:rPr lang="en-US" dirty="0"/>
              <a:t>Analytics</a:t>
            </a:r>
          </a:p>
        </p:txBody>
      </p:sp>
      <p:sp>
        <p:nvSpPr>
          <p:cNvPr id="21" name="Flowchart: Document 20"/>
          <p:cNvSpPr/>
          <p:nvPr/>
        </p:nvSpPr>
        <p:spPr>
          <a:xfrm>
            <a:off x="8949390" y="3336798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Reports</a:t>
            </a:r>
            <a:endParaRPr lang="en-US" dirty="0"/>
          </a:p>
        </p:txBody>
      </p:sp>
      <p:sp>
        <p:nvSpPr>
          <p:cNvPr id="22" name="Flowchart: Document 21"/>
          <p:cNvSpPr/>
          <p:nvPr/>
        </p:nvSpPr>
        <p:spPr>
          <a:xfrm>
            <a:off x="8949390" y="4933442"/>
            <a:ext cx="1295400" cy="1011936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2790874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616075" y="604700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925183" y="594334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209167" y="1066800"/>
            <a:ext cx="1193800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OLTP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673237" y="1066800"/>
            <a:ext cx="25591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EDW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083122" y="1066800"/>
            <a:ext cx="2343578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BI Analytics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502670" y="1066800"/>
            <a:ext cx="2241663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Data Delivery</a:t>
            </a:r>
          </a:p>
        </p:txBody>
      </p:sp>
      <p:sp>
        <p:nvSpPr>
          <p:cNvPr id="37" name="Right Arrow 22">
            <a:extLst>
              <a:ext uri="{FF2B5EF4-FFF2-40B4-BE49-F238E27FC236}">
                <a16:creationId xmlns:a16="http://schemas.microsoft.com/office/drawing/2014/main" id="{F79E9397-CF6A-4EFC-B8EA-724AF6D890DC}"/>
              </a:ext>
            </a:extLst>
          </p:cNvPr>
          <p:cNvSpPr/>
          <p:nvPr/>
        </p:nvSpPr>
        <p:spPr>
          <a:xfrm>
            <a:off x="5683171" y="3234182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ETL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ight Arrow 22">
            <a:extLst>
              <a:ext uri="{FF2B5EF4-FFF2-40B4-BE49-F238E27FC236}">
                <a16:creationId xmlns:a16="http://schemas.microsoft.com/office/drawing/2014/main" id="{535A312D-0089-4DF6-8FF4-B350F58E0E01}"/>
              </a:ext>
            </a:extLst>
          </p:cNvPr>
          <p:cNvSpPr/>
          <p:nvPr/>
        </p:nvSpPr>
        <p:spPr>
          <a:xfrm>
            <a:off x="8136123" y="3275076"/>
            <a:ext cx="777446" cy="113741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303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8" grpId="0"/>
      <p:bldP spid="31" grpId="0"/>
      <p:bldP spid="32" grpId="0" animBg="1"/>
      <p:bldP spid="33" grpId="0" animBg="1"/>
      <p:bldP spid="34" grpId="0" animBg="1"/>
      <p:bldP spid="36" grpId="0" animBg="1"/>
      <p:bldP spid="37" grpId="0" animBg="1"/>
      <p:bldP spid="3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93268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ClrTx/>
            </a:pPr>
            <a:r>
              <a:rPr lang="hu-HU" sz="2800" spc="-200" dirty="0">
                <a:solidFill>
                  <a:srgbClr val="999999"/>
                </a:solidFill>
              </a:rPr>
              <a:t>BI </a:t>
            </a:r>
            <a:r>
              <a:rPr lang="en-US" sz="2800" spc="-200" dirty="0">
                <a:solidFill>
                  <a:srgbClr val="999999"/>
                </a:solidFill>
              </a:rPr>
              <a:t>ARCHITECTURE</a:t>
            </a:r>
          </a:p>
        </p:txBody>
      </p:sp>
      <p:sp>
        <p:nvSpPr>
          <p:cNvPr id="4" name="Flowchart: Magnetic Disk 3"/>
          <p:cNvSpPr/>
          <p:nvPr/>
        </p:nvSpPr>
        <p:spPr>
          <a:xfrm>
            <a:off x="1692275" y="171475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CRM</a:t>
            </a:r>
            <a:endParaRPr lang="en-US" dirty="0"/>
          </a:p>
        </p:txBody>
      </p:sp>
      <p:sp>
        <p:nvSpPr>
          <p:cNvPr id="10" name="Flowchart: Magnetic Disk 9"/>
          <p:cNvSpPr/>
          <p:nvPr/>
        </p:nvSpPr>
        <p:spPr>
          <a:xfrm>
            <a:off x="1692275" y="2854706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HR</a:t>
            </a:r>
          </a:p>
        </p:txBody>
      </p:sp>
      <p:sp>
        <p:nvSpPr>
          <p:cNvPr id="11" name="Flowchart: Magnetic Disk 10"/>
          <p:cNvSpPr/>
          <p:nvPr/>
        </p:nvSpPr>
        <p:spPr>
          <a:xfrm>
            <a:off x="1676400" y="3982212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SCM</a:t>
            </a:r>
            <a:endParaRPr lang="en-US" dirty="0"/>
          </a:p>
        </p:txBody>
      </p:sp>
      <p:sp>
        <p:nvSpPr>
          <p:cNvPr id="12" name="Flowchart: Magnetic Disk 11"/>
          <p:cNvSpPr/>
          <p:nvPr/>
        </p:nvSpPr>
        <p:spPr>
          <a:xfrm>
            <a:off x="1676400" y="5157724"/>
            <a:ext cx="977900" cy="1041400"/>
          </a:xfrm>
          <a:prstGeom prst="flowChartMagneticDisk">
            <a:avLst/>
          </a:prstGeom>
          <a:solidFill>
            <a:srgbClr val="2FBDD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E-com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988058" y="6021606"/>
            <a:ext cx="354584" cy="394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hu-HU" dirty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581150" y="1041400"/>
            <a:ext cx="1193800" cy="5374866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OLTP</a:t>
            </a:r>
          </a:p>
        </p:txBody>
      </p:sp>
      <p:sp>
        <p:nvSpPr>
          <p:cNvPr id="2" name="Rectangle 1"/>
          <p:cNvSpPr/>
          <p:nvPr/>
        </p:nvSpPr>
        <p:spPr>
          <a:xfrm>
            <a:off x="4179906" y="1166152"/>
            <a:ext cx="5931624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0" spc="-200" dirty="0">
                <a:solidFill>
                  <a:srgbClr val="464547"/>
                </a:solidFill>
                <a:latin typeface="Arial Black"/>
              </a:rPr>
              <a:t>OLTP</a:t>
            </a:r>
          </a:p>
          <a:p>
            <a:r>
              <a:rPr lang="en-US" sz="2400" spc="-200" dirty="0">
                <a:solidFill>
                  <a:srgbClr val="00B050"/>
                </a:solidFill>
                <a:latin typeface="Arial Black"/>
              </a:rPr>
              <a:t>Online Transaction Processing Systems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83016" y="3896106"/>
            <a:ext cx="3200556" cy="13996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Operational data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Write optimized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44444"/>
                </a:solidFill>
                <a:latin typeface="Arial Black" panose="020B0A04020102020204" pitchFamily="34" charset="0"/>
                <a:cs typeface="Trebuchet MS"/>
              </a:rPr>
              <a:t>Unsuitable for analytics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444444"/>
              </a:solidFill>
              <a:latin typeface="Arial Black" panose="020B0A0402010202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233683957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5E3C081-4081-47AD-A9A6-9F18F525DA1D}">
  <ds:schemaRefs>
    <ds:schemaRef ds:uri="http://purl.org/dc/elements/1.1/"/>
    <ds:schemaRef ds:uri="http://schemas.microsoft.com/office/2006/documentManagement/types"/>
    <ds:schemaRef ds:uri="http://schemas.microsoft.com/sharepoint/v3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28481</TotalTime>
  <Words>546</Words>
  <Application>Microsoft Macintosh PowerPoint</Application>
  <PresentationFormat>Widescreen</PresentationFormat>
  <Paragraphs>291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Aharoni</vt:lpstr>
      <vt:lpstr>Arial</vt:lpstr>
      <vt:lpstr>Arial Black</vt:lpstr>
      <vt:lpstr>Calibri</vt:lpstr>
      <vt:lpstr>Lucida Grande</vt:lpstr>
      <vt:lpstr>Tahoma</vt:lpstr>
      <vt:lpstr>Trebuchet MS</vt:lpstr>
      <vt:lpstr>Epam_PPT_Template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Laszlo Sallo</cp:lastModifiedBy>
  <cp:revision>1628</cp:revision>
  <cp:lastPrinted>2014-07-09T13:30:36Z</cp:lastPrinted>
  <dcterms:created xsi:type="dcterms:W3CDTF">2014-07-08T13:27:24Z</dcterms:created>
  <dcterms:modified xsi:type="dcterms:W3CDTF">2021-10-03T11:29:49Z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

<file path=docProps/thumbnail.jpeg>
</file>